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36" autoAdjust="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7/30/2023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7/30/2023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fontScale="85000" lnSpcReduction="10000"/>
          </a:bodyPr>
          <a:lstStyle/>
          <a:p>
            <a:pPr algn="ctr"/>
            <a:r>
              <a:rPr lang="fa-IR" sz="9600" b="1" dirty="0" smtClean="0">
                <a:latin typeface="Arial" panose="020B0604020202020204" pitchFamily="34" charset="0"/>
                <a:cs typeface="Arial" panose="020B0604020202020204" pitchFamily="34" charset="0"/>
              </a:rPr>
              <a:t>مقدمه‌ای بر آوانگاری</a:t>
            </a:r>
            <a:endParaRPr lang="en-US" sz="9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8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latin typeface="Arial" panose="020B0604020202020204" pitchFamily="34" charset="0"/>
                <a:cs typeface="Arial" panose="020B0604020202020204" pitchFamily="34" charset="0"/>
              </a:rPr>
              <a:t>الفبای آوایی آمریکای شمالی</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rtl="1"/>
            <a:r>
              <a:rPr lang="fa-IR" sz="3600" dirty="0" smtClean="0">
                <a:latin typeface="Arial" panose="020B0604020202020204" pitchFamily="34" charset="0"/>
                <a:cs typeface="Arial" panose="020B0604020202020204" pitchFamily="34" charset="0"/>
              </a:rPr>
              <a:t>الفبای آوایی آمریکای شمالی نیز از دیگر خطوط آوانگار است.</a:t>
            </a:r>
          </a:p>
          <a:p>
            <a:pPr algn="just" rtl="1"/>
            <a:r>
              <a:rPr lang="fa-IR" sz="3600" dirty="0" smtClean="0">
                <a:latin typeface="Arial" panose="020B0604020202020204" pitchFamily="34" charset="0"/>
                <a:cs typeface="Arial" panose="020B0604020202020204" pitchFamily="34" charset="0"/>
              </a:rPr>
              <a:t>این الفبا در ایران بیشتر شناخته شده‌است.</a:t>
            </a:r>
          </a:p>
          <a:p>
            <a:pPr algn="just" rtl="1"/>
            <a:r>
              <a:rPr lang="fa-IR" sz="3600" dirty="0" smtClean="0">
                <a:latin typeface="Arial" panose="020B0604020202020204" pitchFamily="34" charset="0"/>
                <a:cs typeface="Arial" panose="020B0604020202020204" pitchFamily="34" charset="0"/>
              </a:rPr>
              <a:t>در </a:t>
            </a:r>
            <a:r>
              <a:rPr lang="fa-IR" sz="3600" i="1" dirty="0" smtClean="0">
                <a:latin typeface="Arial" panose="020B0604020202020204" pitchFamily="34" charset="0"/>
                <a:cs typeface="Arial" panose="020B0604020202020204" pitchFamily="34" charset="0"/>
              </a:rPr>
              <a:t>فرهنگ بزرگ سخن</a:t>
            </a:r>
            <a:r>
              <a:rPr lang="fa-IR" sz="3600" dirty="0" smtClean="0">
                <a:latin typeface="Arial" panose="020B0604020202020204" pitchFamily="34" charset="0"/>
                <a:cs typeface="Arial" panose="020B0604020202020204" pitchFamily="34" charset="0"/>
              </a:rPr>
              <a:t>، </a:t>
            </a:r>
            <a:r>
              <a:rPr lang="fa-IR" sz="3600" i="1" dirty="0" smtClean="0">
                <a:latin typeface="Arial" panose="020B0604020202020204" pitchFamily="34" charset="0"/>
                <a:cs typeface="Arial" panose="020B0604020202020204" pitchFamily="34" charset="0"/>
              </a:rPr>
              <a:t>فرهنگ جامع زبان فارسی</a:t>
            </a:r>
            <a:r>
              <a:rPr lang="fa-IR" sz="3600" dirty="0" smtClean="0">
                <a:latin typeface="Arial" panose="020B0604020202020204" pitchFamily="34" charset="0"/>
                <a:cs typeface="Arial" panose="020B0604020202020204" pitchFamily="34" charset="0"/>
              </a:rPr>
              <a:t>، کتاب‌های گویشی فرهنگستان زبان و ادب فارسی و برخی از دیگر آثار علمی از این الفبا استفاده شده‌است.</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653" y="471074"/>
            <a:ext cx="5496693" cy="5915851"/>
          </a:xfrm>
          <a:prstGeom prst="rect">
            <a:avLst/>
          </a:prstGeom>
        </p:spPr>
      </p:pic>
    </p:spTree>
    <p:extLst>
      <p:ext uri="{BB962C8B-B14F-4D97-AF65-F5344CB8AC3E}">
        <p14:creationId xmlns:p14="http://schemas.microsoft.com/office/powerpoint/2010/main" val="342646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918" y="480601"/>
            <a:ext cx="4220164" cy="5896798"/>
          </a:xfrm>
          <a:prstGeom prst="rect">
            <a:avLst/>
          </a:prstGeom>
        </p:spPr>
      </p:pic>
    </p:spTree>
    <p:extLst>
      <p:ext uri="{BB962C8B-B14F-4D97-AF65-F5344CB8AC3E}">
        <p14:creationId xmlns:p14="http://schemas.microsoft.com/office/powerpoint/2010/main" val="1764659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44" y="1080759"/>
            <a:ext cx="4201112" cy="4696481"/>
          </a:xfrm>
          <a:prstGeom prst="rect">
            <a:avLst/>
          </a:prstGeom>
        </p:spPr>
      </p:pic>
    </p:spTree>
    <p:extLst>
      <p:ext uri="{BB962C8B-B14F-4D97-AF65-F5344CB8AC3E}">
        <p14:creationId xmlns:p14="http://schemas.microsoft.com/office/powerpoint/2010/main" val="1702986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Lotus" pitchFamily="2" charset="-78"/>
              </a:rPr>
              <a:t> </a:t>
            </a:r>
            <a:r>
              <a:rPr lang="fa-IR" b="1" dirty="0" smtClean="0">
                <a:latin typeface="Arial" panose="020B0604020202020204" pitchFamily="34" charset="0"/>
                <a:cs typeface="Arial" panose="020B0604020202020204" pitchFamily="34" charset="0"/>
              </a:rPr>
              <a:t>آوانگاری و الفبای آوایی</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just" rtl="1"/>
            <a:r>
              <a:rPr lang="fa-IR" sz="3200" b="1" dirty="0" smtClean="0">
                <a:latin typeface="Arial" panose="020B0604020202020204" pitchFamily="34" charset="0"/>
                <a:cs typeface="Arial" panose="020B0604020202020204" pitchFamily="34" charset="0"/>
              </a:rPr>
              <a:t>منظور از الفبای آوایی الفبایی است که در آن بین نویسه (صورت مکتوب حروف) و آوا ارتباط یک‌به‌یک وجود داشته باشد؛ یعنی یک نویسه همواره نشان‌دهندۀ یک آوا باشد و یک آوا نیز همیشه با یک نویسه نوشته شود. </a:t>
            </a:r>
          </a:p>
          <a:p>
            <a:pPr algn="just" rtl="1"/>
            <a:r>
              <a:rPr lang="fa-IR" sz="3200" b="1" dirty="0" smtClean="0">
                <a:latin typeface="Arial" panose="020B0604020202020204" pitchFamily="34" charset="0"/>
                <a:cs typeface="Arial" panose="020B0604020202020204" pitchFamily="34" charset="0"/>
              </a:rPr>
              <a:t>در هیچ یک از خط‌های الفبایی موجود در جهان این ارتباط یک‌به‌یک وجود ندارد و همیشه بین صورت مکتوب و ملفوظ تفاوت‌هایی ملاحظه می‌شود.</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9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latin typeface="Arial" panose="020B0604020202020204" pitchFamily="34" charset="0"/>
                <a:cs typeface="Arial" panose="020B0604020202020204" pitchFamily="34" charset="0"/>
              </a:rPr>
              <a:t>مشکلات خط‌های الفبایی</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just" rtl="1"/>
            <a:r>
              <a:rPr lang="fa-IR" sz="3200" b="1" dirty="0" smtClean="0">
                <a:latin typeface="Arial" panose="020B0604020202020204" pitchFamily="34" charset="0"/>
                <a:cs typeface="Arial" panose="020B0604020202020204" pitchFamily="34" charset="0"/>
              </a:rPr>
              <a:t>1. گاهی یک نویسه نشان‌دهندۀ چندآواست: &lt;و&gt; در «دور»، «وارد».</a:t>
            </a:r>
          </a:p>
          <a:p>
            <a:pPr algn="just" rtl="1"/>
            <a:r>
              <a:rPr lang="fa-IR" sz="3200" b="1" dirty="0" smtClean="0">
                <a:latin typeface="Arial" panose="020B0604020202020204" pitchFamily="34" charset="0"/>
                <a:cs typeface="Arial" panose="020B0604020202020204" pitchFamily="34" charset="0"/>
              </a:rPr>
              <a:t>2. گاهی چند نویسه نشان‌دهندۀ یک آوا هستند: &lt;س، ص، ث&gt;.</a:t>
            </a:r>
          </a:p>
          <a:p>
            <a:pPr algn="just" rtl="1"/>
            <a:r>
              <a:rPr lang="fa-IR" sz="3200" b="1" dirty="0" smtClean="0">
                <a:latin typeface="Arial" panose="020B0604020202020204" pitchFamily="34" charset="0"/>
                <a:cs typeface="Arial" panose="020B0604020202020204" pitchFamily="34" charset="0"/>
              </a:rPr>
              <a:t>3. برخی نویسه‌ها نشان‌دهندۀ هیچ آوایی نیستند: «خواهر»، «خواف».</a:t>
            </a:r>
          </a:p>
          <a:p>
            <a:pPr algn="just" rtl="1"/>
            <a:r>
              <a:rPr lang="fa-IR" sz="3200" b="1" dirty="0" smtClean="0">
                <a:latin typeface="Arial" panose="020B0604020202020204" pitchFamily="34" charset="0"/>
                <a:cs typeface="Arial" panose="020B0604020202020204" pitchFamily="34" charset="0"/>
              </a:rPr>
              <a:t>4. برخی آواها با هیچ نویسه‌ای نشان داده نمی‌شوند: «پر».</a:t>
            </a:r>
          </a:p>
          <a:p>
            <a:pPr algn="just" rtl="1"/>
            <a:endParaRPr lang="en-US" sz="3200" b="1" dirty="0">
              <a:cs typeface="B Lotus" pitchFamily="2" charset="-78"/>
            </a:endParaRPr>
          </a:p>
        </p:txBody>
      </p:sp>
    </p:spTree>
    <p:extLst>
      <p:ext uri="{BB962C8B-B14F-4D97-AF65-F5344CB8AC3E}">
        <p14:creationId xmlns:p14="http://schemas.microsoft.com/office/powerpoint/2010/main" val="29827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latin typeface="Arial" panose="020B0604020202020204" pitchFamily="34" charset="0"/>
                <a:cs typeface="Arial" panose="020B0604020202020204" pitchFamily="34" charset="0"/>
              </a:rPr>
              <a:t>انجمن آواشناسی بین‌المللی</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35480"/>
            <a:ext cx="8229600" cy="4465320"/>
          </a:xfrm>
        </p:spPr>
        <p:txBody>
          <a:bodyPr>
            <a:noAutofit/>
          </a:bodyPr>
          <a:lstStyle/>
          <a:p>
            <a:pPr algn="just" rtl="1"/>
            <a:r>
              <a:rPr lang="fa-IR" sz="2800" dirty="0" smtClean="0">
                <a:latin typeface="Arial" panose="020B0604020202020204" pitchFamily="34" charset="0"/>
                <a:cs typeface="Arial" panose="020B0604020202020204" pitchFamily="34" charset="0"/>
              </a:rPr>
              <a:t>برای حل مشکلات خطوط الفبایی در سال  1886، «انجمن آواشناسی معلمان» در پاریس تأسیس شد. هدف ایشان تأکید بر استفاده از یک الفبای آوایی در مدارس بود.</a:t>
            </a:r>
          </a:p>
          <a:p>
            <a:pPr algn="just" rtl="1"/>
            <a:r>
              <a:rPr lang="fa-IR" sz="2800" dirty="0" smtClean="0">
                <a:latin typeface="Arial" panose="020B0604020202020204" pitchFamily="34" charset="0"/>
                <a:cs typeface="Arial" panose="020B0604020202020204" pitchFamily="34" charset="0"/>
              </a:rPr>
              <a:t> اتو یسپرسن، آواشناس دانمارکی، در سال 1886 تأسیس «انجمن آواشناسی بین‌المللی» را، با هدف تدوین یک الفبای آوایی بین‌المللی واحد به جای الفباهای متفاوت برای زبان‌های مختلف، مطرح کرد. در سال 1897 نام «انجمن آواشناسی معلمان» به «انجمن آواشناسی بین‌المللی» تغییر کرد. این انجمن تا سال 1914، 1751 عضو از چهل کشور مختلف را به خود جذب کرده بود.</a:t>
            </a:r>
          </a:p>
          <a:p>
            <a:pPr algn="just" rtl="1"/>
            <a:r>
              <a:rPr lang="fa-IR" sz="2800" dirty="0" smtClean="0">
                <a:latin typeface="Arial" panose="020B0604020202020204" pitchFamily="34" charset="0"/>
                <a:cs typeface="Arial" panose="020B0604020202020204" pitchFamily="34" charset="0"/>
              </a:rPr>
              <a:t>هم‌اکنون انجمن آواشناسی بین‌المللی در سراسر جهان عضو دارد.</a:t>
            </a:r>
          </a:p>
          <a:p>
            <a:pPr marL="0" indent="0" algn="just" rtl="1">
              <a:buNone/>
            </a:pPr>
            <a:r>
              <a:rPr lang="fa-IR" sz="2800" dirty="0" smtClean="0">
                <a:latin typeface="Arial" panose="020B0604020202020204" pitchFamily="34" charset="0"/>
                <a:cs typeface="Arial" panose="020B0604020202020204" pitchFamily="34" charset="0"/>
              </a:rPr>
              <a:t>. </a:t>
            </a:r>
          </a:p>
          <a:p>
            <a:pPr marL="0" indent="0" algn="just" rtl="1">
              <a:buNone/>
            </a:pPr>
            <a:endParaRPr lang="fa-IR" sz="2800" dirty="0" smtClean="0">
              <a:cs typeface="B Lotus" pitchFamily="2" charset="-78"/>
            </a:endParaRPr>
          </a:p>
        </p:txBody>
      </p:sp>
    </p:spTree>
    <p:extLst>
      <p:ext uri="{BB962C8B-B14F-4D97-AF65-F5344CB8AC3E}">
        <p14:creationId xmlns:p14="http://schemas.microsoft.com/office/powerpoint/2010/main" val="407645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latin typeface="Arial" panose="020B0604020202020204" pitchFamily="34" charset="0"/>
                <a:cs typeface="Arial" panose="020B0604020202020204" pitchFamily="34" charset="0"/>
              </a:rPr>
              <a:t>الفبای آوایی بین‌المللی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rtl="1"/>
            <a:r>
              <a:rPr lang="fa-IR" sz="3200" dirty="0">
                <a:latin typeface="Arial" panose="020B0604020202020204" pitchFamily="34" charset="0"/>
                <a:cs typeface="Arial" panose="020B0604020202020204" pitchFamily="34" charset="0"/>
              </a:rPr>
              <a:t>این انجمن الفبای آوایی بین‌المللی </a:t>
            </a:r>
            <a:r>
              <a:rPr lang="fa-IR"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(IPA</a:t>
            </a:r>
            <a:r>
              <a:rPr lang="fa-IR" sz="3200" dirty="0" smtClean="0">
                <a:latin typeface="Arial" panose="020B0604020202020204" pitchFamily="34" charset="0"/>
                <a:cs typeface="Arial" panose="020B0604020202020204" pitchFamily="34" charset="0"/>
              </a:rPr>
              <a:t>را </a:t>
            </a:r>
            <a:r>
              <a:rPr lang="fa-IR" sz="3200" dirty="0">
                <a:latin typeface="Arial" panose="020B0604020202020204" pitchFamily="34" charset="0"/>
                <a:cs typeface="Arial" panose="020B0604020202020204" pitchFamily="34" charset="0"/>
              </a:rPr>
              <a:t>با استفاده از نویسه‌های لاتین طراحی </a:t>
            </a:r>
            <a:r>
              <a:rPr lang="fa-IR" sz="3200" dirty="0" smtClean="0">
                <a:latin typeface="Arial" panose="020B0604020202020204" pitchFamily="34" charset="0"/>
                <a:cs typeface="Arial" panose="020B0604020202020204" pitchFamily="34" charset="0"/>
              </a:rPr>
              <a:t>کرد</a:t>
            </a:r>
            <a:r>
              <a:rPr lang="en-US" sz="3200" dirty="0" smtClean="0">
                <a:latin typeface="Arial" panose="020B0604020202020204" pitchFamily="34" charset="0"/>
                <a:cs typeface="Arial" panose="020B0604020202020204" pitchFamily="34" charset="0"/>
              </a:rPr>
              <a:t>.</a:t>
            </a:r>
            <a:endParaRPr lang="fa-IR" sz="3200" dirty="0" smtClean="0">
              <a:latin typeface="Arial" panose="020B0604020202020204" pitchFamily="34" charset="0"/>
              <a:cs typeface="Arial" panose="020B0604020202020204" pitchFamily="34" charset="0"/>
            </a:endParaRPr>
          </a:p>
          <a:p>
            <a:pPr algn="just" rtl="1"/>
            <a:r>
              <a:rPr lang="en-US" sz="3200" dirty="0" smtClean="0">
                <a:latin typeface="Arial" panose="020B0604020202020204" pitchFamily="34" charset="0"/>
                <a:cs typeface="Arial" panose="020B0604020202020204" pitchFamily="34" charset="0"/>
              </a:rPr>
              <a:t>IPA</a:t>
            </a:r>
            <a:r>
              <a:rPr lang="fa-IR" sz="3200" dirty="0" smtClean="0">
                <a:latin typeface="Arial" panose="020B0604020202020204" pitchFamily="34" charset="0"/>
                <a:cs typeface="Arial" panose="020B0604020202020204" pitchFamily="34" charset="0"/>
              </a:rPr>
              <a:t> تا سال 2018 بارها و بارها اصلاح و تکمیل شده‌است تا برای آوانگاری تمام زبان‌ها و مشخص نمودن همۀ اختلافات و تفاوت‌های آوایی بسنده باشد.</a:t>
            </a:r>
          </a:p>
          <a:p>
            <a:pPr algn="just" rtl="1"/>
            <a:r>
              <a:rPr lang="en-US" sz="3200" dirty="0" smtClean="0">
                <a:latin typeface="Arial" panose="020B0604020202020204" pitchFamily="34" charset="0"/>
                <a:cs typeface="Arial" panose="020B0604020202020204" pitchFamily="34" charset="0"/>
              </a:rPr>
              <a:t>IPA </a:t>
            </a:r>
            <a:r>
              <a:rPr lang="fa-IR" sz="3200" dirty="0" smtClean="0">
                <a:latin typeface="Arial" panose="020B0604020202020204" pitchFamily="34" charset="0"/>
                <a:cs typeface="Arial" panose="020B0604020202020204" pitchFamily="34" charset="0"/>
              </a:rPr>
              <a:t> کامل‌ترین الفبای آوایی است و در اکثر دانشگاه‌ها و مجامع علمی و پژوهشی و رسمی جهان پذیرفته شده‌است.</a:t>
            </a:r>
          </a:p>
          <a:p>
            <a:pPr algn="just" rtl="1"/>
            <a:endParaRPr lang="en-US" sz="3200" dirty="0" smtClean="0">
              <a:cs typeface="B Lotus" pitchFamily="2" charset="-78"/>
            </a:endParaRPr>
          </a:p>
          <a:p>
            <a:pPr marL="0" indent="0" algn="just" rtl="1">
              <a:buNone/>
            </a:pPr>
            <a:endParaRPr lang="en-US" sz="3200" dirty="0">
              <a:cs typeface="B Lotus" pitchFamily="2" charset="-78"/>
            </a:endParaRPr>
          </a:p>
        </p:txBody>
      </p:sp>
    </p:spTree>
    <p:extLst>
      <p:ext uri="{BB962C8B-B14F-4D97-AF65-F5344CB8AC3E}">
        <p14:creationId xmlns:p14="http://schemas.microsoft.com/office/powerpoint/2010/main" val="6816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latin typeface="Arial" panose="020B0604020202020204" pitchFamily="34" charset="0"/>
                <a:cs typeface="Arial" panose="020B0604020202020204" pitchFamily="34" charset="0"/>
              </a:rPr>
              <a:t>جدول صامت‌ها (همخوان‌ها) </a:t>
            </a:r>
            <a:r>
              <a:rPr lang="en-US" b="1" dirty="0" smtClean="0">
                <a:latin typeface="Arial" panose="020B0604020202020204" pitchFamily="34" charset="0"/>
                <a:cs typeface="Arial" panose="020B0604020202020204" pitchFamily="34" charset="0"/>
              </a:rPr>
              <a:t>IPA</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47266"/>
            <a:ext cx="8229600" cy="3165230"/>
          </a:xfrm>
        </p:spPr>
      </p:pic>
    </p:spTree>
    <p:extLst>
      <p:ext uri="{BB962C8B-B14F-4D97-AF65-F5344CB8AC3E}">
        <p14:creationId xmlns:p14="http://schemas.microsoft.com/office/powerpoint/2010/main" val="331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latin typeface="Arial" panose="020B0604020202020204" pitchFamily="34" charset="0"/>
                <a:cs typeface="Arial" panose="020B0604020202020204" pitchFamily="34" charset="0"/>
              </a:rPr>
              <a:t>جدول مصوت‌ها (واکه‌ها)</a:t>
            </a:r>
            <a:r>
              <a:rPr lang="en-US" dirty="0" smtClean="0">
                <a:latin typeface="Arial" panose="020B0604020202020204" pitchFamily="34" charset="0"/>
                <a:cs typeface="Arial" panose="020B0604020202020204" pitchFamily="34" charset="0"/>
              </a:rPr>
              <a:t>IPA</a:t>
            </a:r>
            <a:r>
              <a:rPr lang="fa-IR"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710" y="1935163"/>
            <a:ext cx="6130580" cy="4389437"/>
          </a:xfrm>
        </p:spPr>
      </p:pic>
    </p:spTree>
    <p:extLst>
      <p:ext uri="{BB962C8B-B14F-4D97-AF65-F5344CB8AC3E}">
        <p14:creationId xmlns:p14="http://schemas.microsoft.com/office/powerpoint/2010/main" val="17084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latin typeface="Arial" panose="020B0604020202020204" pitchFamily="34" charset="0"/>
                <a:cs typeface="Arial" panose="020B0604020202020204" pitchFamily="34" charset="0"/>
              </a:rPr>
              <a:t>سایر نشانه‌های </a:t>
            </a:r>
            <a:r>
              <a:rPr lang="en-US" b="1" dirty="0" smtClean="0">
                <a:cs typeface="B Lotus" pitchFamily="2" charset="-78"/>
              </a:rPr>
              <a:t>IPA</a:t>
            </a:r>
            <a:endParaRPr lang="en-US" b="1" dirty="0">
              <a:cs typeface="B Lotus"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202" y="1935163"/>
            <a:ext cx="4131595" cy="4389437"/>
          </a:xfrm>
        </p:spPr>
      </p:pic>
    </p:spTree>
    <p:extLst>
      <p:ext uri="{BB962C8B-B14F-4D97-AF65-F5344CB8AC3E}">
        <p14:creationId xmlns:p14="http://schemas.microsoft.com/office/powerpoint/2010/main" val="213878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5520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296</TotalTime>
  <Words>396</Words>
  <Application>Microsoft Office PowerPoint</Application>
  <PresentationFormat>On-screen Show (4:3)</PresentationFormat>
  <Paragraphs>25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 Lotus</vt:lpstr>
      <vt:lpstr>Calibri</vt:lpstr>
      <vt:lpstr>Constantia</vt:lpstr>
      <vt:lpstr>Wingdings 2</vt:lpstr>
      <vt:lpstr>Flow</vt:lpstr>
      <vt:lpstr>PowerPoint Presentation</vt:lpstr>
      <vt:lpstr> آوانگاری و الفبای آوایی</vt:lpstr>
      <vt:lpstr>مشکلات خط‌های الفبایی</vt:lpstr>
      <vt:lpstr>انجمن آواشناسی بین‌المللی</vt:lpstr>
      <vt:lpstr>الفبای آوایی بین‌المللی </vt:lpstr>
      <vt:lpstr>جدول صامت‌ها (همخوان‌ها) IPA</vt:lpstr>
      <vt:lpstr>جدول مصوت‌ها (واکه‌ها)IPA </vt:lpstr>
      <vt:lpstr>سایر نشانه‌های IPA</vt:lpstr>
      <vt:lpstr>PowerPoint Presentation</vt:lpstr>
      <vt:lpstr>الفبای آوایی آمریکای شمالی</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sahebi</dc:creator>
  <cp:lastModifiedBy>Hp</cp:lastModifiedBy>
  <cp:revision>50</cp:revision>
  <dcterms:created xsi:type="dcterms:W3CDTF">2006-08-16T00:00:00Z</dcterms:created>
  <dcterms:modified xsi:type="dcterms:W3CDTF">2023-07-30T05:47:11Z</dcterms:modified>
</cp:coreProperties>
</file>